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1"/>
  </p:notesMasterIdLst>
  <p:handoutMasterIdLst>
    <p:handoutMasterId r:id="rId32"/>
  </p:handoutMasterIdLst>
  <p:sldIdLst>
    <p:sldId id="298" r:id="rId5"/>
    <p:sldId id="302" r:id="rId6"/>
    <p:sldId id="327" r:id="rId7"/>
    <p:sldId id="300" r:id="rId8"/>
    <p:sldId id="301" r:id="rId9"/>
    <p:sldId id="303" r:id="rId10"/>
    <p:sldId id="306" r:id="rId11"/>
    <p:sldId id="307" r:id="rId12"/>
    <p:sldId id="325" r:id="rId13"/>
    <p:sldId id="326" r:id="rId14"/>
    <p:sldId id="309" r:id="rId15"/>
    <p:sldId id="310" r:id="rId16"/>
    <p:sldId id="312" r:id="rId17"/>
    <p:sldId id="311" r:id="rId18"/>
    <p:sldId id="313" r:id="rId19"/>
    <p:sldId id="320" r:id="rId20"/>
    <p:sldId id="314" r:id="rId21"/>
    <p:sldId id="321" r:id="rId22"/>
    <p:sldId id="328" r:id="rId23"/>
    <p:sldId id="316" r:id="rId24"/>
    <p:sldId id="317" r:id="rId25"/>
    <p:sldId id="318" r:id="rId26"/>
    <p:sldId id="304" r:id="rId27"/>
    <p:sldId id="323" r:id="rId28"/>
    <p:sldId id="324" r:id="rId29"/>
    <p:sldId id="322" r:id="rId30"/>
  </p:sldIdLst>
  <p:sldSz cx="12192000" cy="6858000"/>
  <p:notesSz cx="6858000" cy="9144000"/>
  <p:defaultTextStyle>
    <a:defPPr rtl="0">
      <a:defRPr lang="fr-c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>
        <p:scale>
          <a:sx n="75" d="100"/>
          <a:sy n="75" d="100"/>
        </p:scale>
        <p:origin x="540" y="-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E9E93-7592-44C8-AAE6-9A93DA8B1418}" type="datetime1">
              <a:rPr lang="fr-CA" smtClean="0"/>
              <a:t>2023-12-08</a:t>
            </a:fld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3EAE3-A51B-48FB-ACE8-4953CB13F574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143584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C7277-9090-44ED-812A-A186AD9BDDF4}" type="datetime1">
              <a:rPr lang="fr-CA" smtClean="0"/>
              <a:pPr/>
              <a:t>2023-12-08</a:t>
            </a:fld>
            <a:endParaRPr lang="fr-C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 noProof="0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CA" noProof="0" dirty="0"/>
              <a:t>Cliquez pour modifier les styles du texte du masque</a:t>
            </a:r>
          </a:p>
          <a:p>
            <a:pPr lvl="1"/>
            <a:r>
              <a:rPr lang="fr-CA" noProof="0" dirty="0"/>
              <a:t>Deuxième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  <a:p>
            <a:pPr lvl="4"/>
            <a:r>
              <a:rPr lang="fr-CA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0F46C-D6A2-4014-B30E-D29DB40AFAB6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4989855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F46C-D6A2-4014-B30E-D29DB40AFAB6}" type="slidenum">
              <a:rPr lang="fr-CA" smtClean="0"/>
              <a:t>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19368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F46C-D6A2-4014-B30E-D29DB40AFAB6}" type="slidenum">
              <a:rPr lang="fr-CA" smtClean="0"/>
              <a:t>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8315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fr-CA" noProof="0"/>
              <a:t>Modifier le style du titre</a:t>
            </a:r>
            <a:endParaRPr lang="fr-CA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fr-CA" noProof="0"/>
              <a:t>Modifier le style des sous-titres du masque</a:t>
            </a:r>
            <a:endParaRPr lang="fr-CA" noProof="0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à la date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703479-F26C-4BE1-97ED-539D68A98321}" type="datetime1">
              <a:rPr lang="fr-CA" noProof="0" smtClean="0"/>
              <a:t>2023-12-08</a:t>
            </a:fld>
            <a:endParaRPr lang="fr-CA" noProof="0" dirty="0"/>
          </a:p>
        </p:txBody>
      </p:sp>
      <p:sp>
        <p:nvSpPr>
          <p:cNvPr id="5" name="Espace réservé au pied de page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6" name="Espace réservé au numéro de diapositive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CA" noProof="0"/>
              <a:t>Modifier le style du titre</a:t>
            </a:r>
            <a:endParaRPr lang="fr-CA" noProof="0" dirty="0"/>
          </a:p>
        </p:txBody>
      </p:sp>
      <p:sp>
        <p:nvSpPr>
          <p:cNvPr id="3" name="Espace réservé a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CA" noProof="0"/>
              <a:t>Cliquez pour modifier les styles du texte du masque</a:t>
            </a:r>
          </a:p>
          <a:p>
            <a:pPr lvl="1" rtl="0"/>
            <a:r>
              <a:rPr lang="fr-CA" noProof="0"/>
              <a:t>Deuxième niveau</a:t>
            </a:r>
          </a:p>
          <a:p>
            <a:pPr lvl="2" rtl="0"/>
            <a:r>
              <a:rPr lang="fr-CA" noProof="0"/>
              <a:t>Troisième niveau</a:t>
            </a:r>
          </a:p>
          <a:p>
            <a:pPr lvl="3" rtl="0"/>
            <a:r>
              <a:rPr lang="fr-CA" noProof="0"/>
              <a:t>Quatrième niveau</a:t>
            </a:r>
          </a:p>
          <a:p>
            <a:pPr lvl="4" rtl="0"/>
            <a:r>
              <a:rPr lang="fr-CA" noProof="0"/>
              <a:t>Cinquième niveau</a:t>
            </a:r>
            <a:endParaRPr lang="fr-CA" noProof="0" dirty="0"/>
          </a:p>
        </p:txBody>
      </p:sp>
      <p:sp>
        <p:nvSpPr>
          <p:cNvPr id="7" name="Espace réservé à la date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63413E-488A-4354-A74F-7A4F3950FB42}" type="datetime1">
              <a:rPr lang="fr-CA" noProof="0" smtClean="0"/>
              <a:t>2023-12-08</a:t>
            </a:fld>
            <a:endParaRPr lang="fr-CA" noProof="0" dirty="0"/>
          </a:p>
        </p:txBody>
      </p:sp>
      <p:sp>
        <p:nvSpPr>
          <p:cNvPr id="8" name="Espace réservé au pied de page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9" name="Espace réservé au numéro de diapositive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fr-CA" noProof="0"/>
              <a:t>Modifier le style du titre</a:t>
            </a:r>
            <a:endParaRPr lang="fr-CA" noProof="0" dirty="0"/>
          </a:p>
        </p:txBody>
      </p:sp>
      <p:sp>
        <p:nvSpPr>
          <p:cNvPr id="3" name="Espace réservé au texte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CA" noProof="0"/>
              <a:t>Cliquez pour modifier les styles du texte du masque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à la date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608011-D3CC-4847-ABA8-B320D6882259}" type="datetime1">
              <a:rPr lang="fr-CA" noProof="0" smtClean="0"/>
              <a:t>2023-12-08</a:t>
            </a:fld>
            <a:endParaRPr lang="fr-CA" noProof="0" dirty="0"/>
          </a:p>
        </p:txBody>
      </p:sp>
      <p:sp>
        <p:nvSpPr>
          <p:cNvPr id="8" name="Espace réservé au pied de page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11" name="Espace réservé au numéro de diapositive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fr-CA" noProof="0"/>
              <a:t>Modifier le style du titre</a:t>
            </a:r>
            <a:endParaRPr lang="fr-CA" noProof="0" dirty="0"/>
          </a:p>
        </p:txBody>
      </p:sp>
      <p:sp>
        <p:nvSpPr>
          <p:cNvPr id="3" name="Espace réservé au contenu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fr-CA" noProof="0"/>
              <a:t>Cliquez pour modifier les styles du texte du masque</a:t>
            </a:r>
          </a:p>
          <a:p>
            <a:pPr lvl="1" rtl="0"/>
            <a:r>
              <a:rPr lang="fr-CA" noProof="0"/>
              <a:t>Deuxième niveau</a:t>
            </a:r>
          </a:p>
          <a:p>
            <a:pPr lvl="2" rtl="0"/>
            <a:r>
              <a:rPr lang="fr-CA" noProof="0"/>
              <a:t>Troisième niveau</a:t>
            </a:r>
          </a:p>
          <a:p>
            <a:pPr lvl="3" rtl="0"/>
            <a:r>
              <a:rPr lang="fr-CA" noProof="0"/>
              <a:t>Quatrième niveau</a:t>
            </a:r>
          </a:p>
          <a:p>
            <a:pPr lvl="4" rtl="0"/>
            <a:r>
              <a:rPr lang="fr-CA" noProof="0"/>
              <a:t>Cinquième niveau</a:t>
            </a:r>
            <a:endParaRPr lang="fr-CA" noProof="0" dirty="0"/>
          </a:p>
        </p:txBody>
      </p:sp>
      <p:sp>
        <p:nvSpPr>
          <p:cNvPr id="4" name="Espace réservé au contenu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fr-CA" noProof="0"/>
              <a:t>Cliquez pour modifier les styles du texte du masque</a:t>
            </a:r>
          </a:p>
          <a:p>
            <a:pPr lvl="1" rtl="0"/>
            <a:r>
              <a:rPr lang="fr-CA" noProof="0"/>
              <a:t>Deuxième niveau</a:t>
            </a:r>
          </a:p>
          <a:p>
            <a:pPr lvl="2" rtl="0"/>
            <a:r>
              <a:rPr lang="fr-CA" noProof="0"/>
              <a:t>Troisième niveau</a:t>
            </a:r>
          </a:p>
          <a:p>
            <a:pPr lvl="3" rtl="0"/>
            <a:r>
              <a:rPr lang="fr-CA" noProof="0"/>
              <a:t>Quatrième niveau</a:t>
            </a:r>
          </a:p>
          <a:p>
            <a:pPr lvl="4" rtl="0"/>
            <a:r>
              <a:rPr lang="fr-CA" noProof="0"/>
              <a:t>Cinquième niveau</a:t>
            </a:r>
            <a:endParaRPr lang="fr-CA" noProof="0" dirty="0"/>
          </a:p>
        </p:txBody>
      </p:sp>
      <p:sp>
        <p:nvSpPr>
          <p:cNvPr id="2" name="Espace réservé à la date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A58015-79D1-4FCF-BCA4-E9AA089811F5}" type="datetime1">
              <a:rPr lang="fr-CA" noProof="0" smtClean="0"/>
              <a:t>2023-12-08</a:t>
            </a:fld>
            <a:endParaRPr lang="fr-CA" noProof="0" dirty="0"/>
          </a:p>
        </p:txBody>
      </p:sp>
      <p:sp>
        <p:nvSpPr>
          <p:cNvPr id="9" name="Espace réservé au pied de page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10" name="Espace réservé au numéro de diapositive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fr-CA" noProof="0"/>
              <a:t>Modifier le style du titre</a:t>
            </a:r>
            <a:endParaRPr lang="fr-CA" noProof="0" dirty="0"/>
          </a:p>
        </p:txBody>
      </p:sp>
      <p:sp>
        <p:nvSpPr>
          <p:cNvPr id="3" name="Espace réservé au texte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CA" noProof="0"/>
              <a:t>Cliquez pour modifier les styles du texte du masque</a:t>
            </a:r>
          </a:p>
        </p:txBody>
      </p:sp>
      <p:sp>
        <p:nvSpPr>
          <p:cNvPr id="4" name="Espace réservé au contenu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fr-CA" noProof="0"/>
              <a:t>Cliquez pour modifier les styles du texte du masque</a:t>
            </a:r>
          </a:p>
          <a:p>
            <a:pPr lvl="1" rtl="0"/>
            <a:r>
              <a:rPr lang="fr-CA" noProof="0"/>
              <a:t>Deuxième niveau</a:t>
            </a:r>
          </a:p>
          <a:p>
            <a:pPr lvl="2" rtl="0"/>
            <a:r>
              <a:rPr lang="fr-CA" noProof="0"/>
              <a:t>Troisième niveau</a:t>
            </a:r>
          </a:p>
          <a:p>
            <a:pPr lvl="3" rtl="0"/>
            <a:r>
              <a:rPr lang="fr-CA" noProof="0"/>
              <a:t>Quatrième niveau</a:t>
            </a:r>
          </a:p>
          <a:p>
            <a:pPr lvl="4" rtl="0"/>
            <a:r>
              <a:rPr lang="fr-CA" noProof="0"/>
              <a:t>Cinquième niveau</a:t>
            </a:r>
            <a:endParaRPr lang="fr-CA" noProof="0" dirty="0"/>
          </a:p>
        </p:txBody>
      </p:sp>
      <p:sp>
        <p:nvSpPr>
          <p:cNvPr id="5" name="Espace réservé au texte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CA" noProof="0"/>
              <a:t>Cliquez pour modifier les styles du texte du masque</a:t>
            </a:r>
          </a:p>
        </p:txBody>
      </p:sp>
      <p:sp>
        <p:nvSpPr>
          <p:cNvPr id="6" name="Espace réservé au contenu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fr-CA" noProof="0"/>
              <a:t>Cliquez pour modifier les styles du texte du masque</a:t>
            </a:r>
          </a:p>
          <a:p>
            <a:pPr lvl="1" rtl="0"/>
            <a:r>
              <a:rPr lang="fr-CA" noProof="0"/>
              <a:t>Deuxième niveau</a:t>
            </a:r>
          </a:p>
          <a:p>
            <a:pPr lvl="2" rtl="0"/>
            <a:r>
              <a:rPr lang="fr-CA" noProof="0"/>
              <a:t>Troisième niveau</a:t>
            </a:r>
          </a:p>
          <a:p>
            <a:pPr lvl="3" rtl="0"/>
            <a:r>
              <a:rPr lang="fr-CA" noProof="0"/>
              <a:t>Quatrième niveau</a:t>
            </a:r>
          </a:p>
          <a:p>
            <a:pPr lvl="4" rtl="0"/>
            <a:r>
              <a:rPr lang="fr-CA" noProof="0"/>
              <a:t>Cinquième niveau</a:t>
            </a:r>
            <a:endParaRPr lang="fr-CA" noProof="0" dirty="0"/>
          </a:p>
        </p:txBody>
      </p:sp>
      <p:sp>
        <p:nvSpPr>
          <p:cNvPr id="2" name="Espace réservé à la date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87E003-F1E9-4E43-A03B-B8BBDFFD43C0}" type="datetime1">
              <a:rPr lang="fr-CA" noProof="0" smtClean="0"/>
              <a:t>2023-12-08</a:t>
            </a:fld>
            <a:endParaRPr lang="fr-CA" noProof="0" dirty="0"/>
          </a:p>
        </p:txBody>
      </p:sp>
      <p:sp>
        <p:nvSpPr>
          <p:cNvPr id="11" name="Espace réservé au pied de page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12" name="Espace réservé au numéro de diapositive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CA" noProof="0"/>
              <a:t>Modifier le style du titre</a:t>
            </a:r>
            <a:endParaRPr lang="fr-CA" noProof="0" dirty="0"/>
          </a:p>
        </p:txBody>
      </p:sp>
      <p:sp>
        <p:nvSpPr>
          <p:cNvPr id="6" name="Espace réservé à la date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420FC0-6948-42EA-A194-180F2BF7BF89}" type="datetime1">
              <a:rPr lang="fr-CA" noProof="0" smtClean="0"/>
              <a:t>2023-12-08</a:t>
            </a:fld>
            <a:endParaRPr lang="fr-CA" noProof="0" dirty="0"/>
          </a:p>
        </p:txBody>
      </p:sp>
      <p:sp>
        <p:nvSpPr>
          <p:cNvPr id="7" name="Espace réservé au pied de page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8" name="Espace réservé au numéro de diapositive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Espace réservé à la date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86D68D-62E1-4A18-B08E-4BFCB4DA7EAB}" type="datetime1">
              <a:rPr lang="fr-CA" noProof="0" smtClean="0"/>
              <a:t>2023-12-08</a:t>
            </a:fld>
            <a:endParaRPr lang="fr-CA" noProof="0" dirty="0"/>
          </a:p>
        </p:txBody>
      </p:sp>
      <p:sp>
        <p:nvSpPr>
          <p:cNvPr id="3" name="Espace réservé au pied de page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CA" noProof="0" dirty="0"/>
          </a:p>
        </p:txBody>
      </p:sp>
      <p:sp>
        <p:nvSpPr>
          <p:cNvPr id="4" name="Espace réservé au numéro de diapositive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r-CA" noProof="0"/>
              <a:t>Modifier le style du titre</a:t>
            </a:r>
            <a:endParaRPr lang="fr-CA" noProof="0" dirty="0"/>
          </a:p>
        </p:txBody>
      </p:sp>
      <p:sp>
        <p:nvSpPr>
          <p:cNvPr id="3" name="Espace réservé au contenu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fr-CA" noProof="0"/>
              <a:t>Cliquez pour modifier les styles du texte du masque</a:t>
            </a:r>
          </a:p>
          <a:p>
            <a:pPr lvl="1" rtl="0"/>
            <a:r>
              <a:rPr lang="fr-CA" noProof="0"/>
              <a:t>Deuxième niveau</a:t>
            </a:r>
          </a:p>
          <a:p>
            <a:pPr lvl="2" rtl="0"/>
            <a:r>
              <a:rPr lang="fr-CA" noProof="0"/>
              <a:t>Troisième niveau</a:t>
            </a:r>
          </a:p>
          <a:p>
            <a:pPr lvl="3" rtl="0"/>
            <a:r>
              <a:rPr lang="fr-CA" noProof="0"/>
              <a:t>Quatrième niveau</a:t>
            </a:r>
          </a:p>
          <a:p>
            <a:pPr lvl="4" rtl="0"/>
            <a:r>
              <a:rPr lang="fr-CA" noProof="0"/>
              <a:t>Cinquième niveau</a:t>
            </a:r>
            <a:endParaRPr lang="fr-CA" noProof="0" dirty="0"/>
          </a:p>
        </p:txBody>
      </p:sp>
      <p:sp>
        <p:nvSpPr>
          <p:cNvPr id="4" name="Espace réservé au texte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CA" noProof="0"/>
              <a:t>Cliquez pour modifier les styles du texte du masque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0418B743-513B-4D2F-9537-F4409ACFB4F7}" type="datetime1">
              <a:rPr lang="fr-CA" noProof="0" smtClean="0"/>
              <a:t>2023-12-08</a:t>
            </a:fld>
            <a:endParaRPr lang="fr-CA" noProof="0" dirty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fr-CA" noProof="0" dirty="0"/>
          </a:p>
        </p:txBody>
      </p:sp>
      <p:sp>
        <p:nvSpPr>
          <p:cNvPr id="7" name="Espace réservé a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fr-CA" noProof="0" smtClean="0"/>
              <a:pPr rtl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à l’imag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CA" noProof="0"/>
              <a:t>Cliquez sur l'icône pour ajouter une image</a:t>
            </a:r>
            <a:endParaRPr lang="fr-CA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r-CA" noProof="0"/>
              <a:t>Modifier le style du titre</a:t>
            </a:r>
            <a:endParaRPr lang="fr-CA" noProof="0" dirty="0"/>
          </a:p>
        </p:txBody>
      </p:sp>
      <p:sp>
        <p:nvSpPr>
          <p:cNvPr id="4" name="Espace réservé au texte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CA" noProof="0"/>
              <a:t>Cliquez pour modifier les styles du texte du masque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6B7B4FDD-E7A4-48EE-8407-60D7422675B8}" type="datetime1">
              <a:rPr lang="fr-CA" noProof="0" smtClean="0"/>
              <a:t>2023-12-08</a:t>
            </a:fld>
            <a:endParaRPr lang="fr-CA" noProof="0" dirty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fr-CA" noProof="0" dirty="0"/>
          </a:p>
        </p:txBody>
      </p:sp>
      <p:sp>
        <p:nvSpPr>
          <p:cNvPr id="7" name="Espace réservé a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Espace réservé au 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CA" noProof="0" dirty="0"/>
              <a:t>Cliquez pour modifier le style du titre du masque</a:t>
            </a:r>
          </a:p>
        </p:txBody>
      </p:sp>
      <p:sp>
        <p:nvSpPr>
          <p:cNvPr id="3" name="Espace réservé au texte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fr-CA" noProof="0" dirty="0"/>
              <a:t>Cliquez pour modifier les styles du texte du masque</a:t>
            </a:r>
          </a:p>
          <a:p>
            <a:pPr lvl="1" rtl="0"/>
            <a:r>
              <a:rPr lang="fr-CA" noProof="0" dirty="0"/>
              <a:t>Deuxième niveau</a:t>
            </a:r>
          </a:p>
          <a:p>
            <a:pPr lvl="2" rtl="0"/>
            <a:r>
              <a:rPr lang="fr-CA" noProof="0" dirty="0"/>
              <a:t>Troisième niveau</a:t>
            </a:r>
          </a:p>
          <a:p>
            <a:pPr lvl="3" rtl="0"/>
            <a:r>
              <a:rPr lang="fr-CA" noProof="0" dirty="0"/>
              <a:t>Quatrième niveau</a:t>
            </a:r>
          </a:p>
          <a:p>
            <a:pPr lvl="4" rtl="0"/>
            <a:r>
              <a:rPr lang="fr-CA" noProof="0" dirty="0"/>
              <a:t>Cinquième niveau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4B7CDC20-4E7A-4BC9-A456-84F0B315B20A}" type="datetime1">
              <a:rPr lang="fr-CA" noProof="0" smtClean="0"/>
              <a:t>2023-12-08</a:t>
            </a:fld>
            <a:endParaRPr lang="fr-CA" noProof="0" dirty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fr-CA" noProof="0" dirty="0"/>
          </a:p>
        </p:txBody>
      </p:sp>
      <p:sp>
        <p:nvSpPr>
          <p:cNvPr id="6" name="Espace réservé a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fr-CA" noProof="0" smtClean="0"/>
              <a:t>‹N°›</a:t>
            </a:fld>
            <a:endParaRPr lang="fr-CA" noProof="0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4" name="Image 3" descr="Gros plan sur une feuille de papier avec un crayon par dessus">
            <a:extLst>
              <a:ext uri="{FF2B5EF4-FFF2-40B4-BE49-F238E27FC236}">
                <a16:creationId xmlns:a16="http://schemas.microsoft.com/office/drawing/2014/main" id="{65810330-F0B5-43C9-BC34-094FFB5C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4935" y="1586293"/>
            <a:ext cx="3391269" cy="2901694"/>
          </a:xfrm>
        </p:spPr>
        <p:txBody>
          <a:bodyPr rtlCol="0" anchor="b">
            <a:normAutofit/>
          </a:bodyPr>
          <a:lstStyle/>
          <a:p>
            <a:pPr rtl="0"/>
            <a:r>
              <a:rPr lang="fr-CA" sz="2800" dirty="0">
                <a:solidFill>
                  <a:schemeClr val="tx1"/>
                </a:solidFill>
              </a:rPr>
              <a:t>PRÉVISIONS BUDGÉTAIRES 2024</a:t>
            </a:r>
            <a:br>
              <a:rPr lang="fr-CA" sz="2800" dirty="0">
                <a:solidFill>
                  <a:schemeClr val="tx1"/>
                </a:solidFill>
              </a:rPr>
            </a:br>
            <a:r>
              <a:rPr lang="fr-CA" sz="2400" i="1" dirty="0">
                <a:solidFill>
                  <a:schemeClr val="tx1"/>
                </a:solidFill>
              </a:rPr>
              <a:t>BUDGETARY PROJECTIONS</a:t>
            </a:r>
            <a:endParaRPr lang="fr-CA" sz="2800" i="1" dirty="0">
              <a:solidFill>
                <a:schemeClr val="tx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800058"/>
            <a:ext cx="3205640" cy="774186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fr-CA" sz="1600" dirty="0"/>
              <a:t>MUNICIPALITÉ DE GRENVILLE-SUR-LA-ROUGE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9853C0B-E2B9-DF7F-8B13-05D3E00ADE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" t="12008" r="14201" b="18387"/>
          <a:stretch/>
        </p:blipFill>
        <p:spPr bwMode="auto">
          <a:xfrm>
            <a:off x="8127750" y="1374037"/>
            <a:ext cx="2348761" cy="11393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19DCAF9-3BA3-23E5-306E-4933B94EC5B0}"/>
              </a:ext>
            </a:extLst>
          </p:cNvPr>
          <p:cNvSpPr txBox="1"/>
          <p:nvPr/>
        </p:nvSpPr>
        <p:spPr>
          <a:xfrm>
            <a:off x="1251749" y="6427429"/>
            <a:ext cx="961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Présenté le mardi 12 décembre 2023 – </a:t>
            </a:r>
            <a:r>
              <a:rPr lang="fr-CA" dirty="0" err="1"/>
              <a:t>Presented</a:t>
            </a:r>
            <a:r>
              <a:rPr lang="fr-CA" dirty="0"/>
              <a:t> on Tuesday </a:t>
            </a:r>
            <a:r>
              <a:rPr lang="fr-CA" dirty="0" err="1"/>
              <a:t>December</a:t>
            </a:r>
            <a:r>
              <a:rPr lang="fr-CA" dirty="0"/>
              <a:t> 12th, 2023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C24D105A-4F7F-4DD1-2944-6EEA81403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357" y="6414020"/>
            <a:ext cx="6818262" cy="365125"/>
          </a:xfrm>
        </p:spPr>
        <p:txBody>
          <a:bodyPr/>
          <a:lstStyle/>
          <a:p>
            <a:pPr rtl="0"/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93143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E10AC7-67C0-C2D7-6C9C-B8A22BBE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dirty="0"/>
              <a:t>SUBVENTIONS</a:t>
            </a:r>
            <a:br>
              <a:rPr lang="fr-CA" dirty="0"/>
            </a:br>
            <a:r>
              <a:rPr lang="fr-CA" dirty="0">
                <a:solidFill>
                  <a:schemeClr val="accent1"/>
                </a:solidFill>
              </a:rPr>
              <a:t>GRANTS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2AE826-5603-9A26-22B2-7A691079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DAC1FB-E9DD-2A95-1579-24BD0CB0F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05A465-41EF-3AC6-22AB-B9829F246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10</a:t>
            </a:fld>
            <a:endParaRPr lang="fr-CA" noProof="0" dirty="0"/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EB3BED6D-9527-B435-C728-33D96995D6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9057458"/>
              </p:ext>
            </p:extLst>
          </p:nvPr>
        </p:nvGraphicFramePr>
        <p:xfrm>
          <a:off x="1096963" y="2108200"/>
          <a:ext cx="10058400" cy="3713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909">
                  <a:extLst>
                    <a:ext uri="{9D8B030D-6E8A-4147-A177-3AD203B41FA5}">
                      <a16:colId xmlns:a16="http://schemas.microsoft.com/office/drawing/2014/main" val="2469198201"/>
                    </a:ext>
                  </a:extLst>
                </a:gridCol>
                <a:gridCol w="1757778">
                  <a:extLst>
                    <a:ext uri="{9D8B030D-6E8A-4147-A177-3AD203B41FA5}">
                      <a16:colId xmlns:a16="http://schemas.microsoft.com/office/drawing/2014/main" val="1926165065"/>
                    </a:ext>
                  </a:extLst>
                </a:gridCol>
                <a:gridCol w="1313896">
                  <a:extLst>
                    <a:ext uri="{9D8B030D-6E8A-4147-A177-3AD203B41FA5}">
                      <a16:colId xmlns:a16="http://schemas.microsoft.com/office/drawing/2014/main" val="2120326049"/>
                    </a:ext>
                  </a:extLst>
                </a:gridCol>
                <a:gridCol w="1269506">
                  <a:extLst>
                    <a:ext uri="{9D8B030D-6E8A-4147-A177-3AD203B41FA5}">
                      <a16:colId xmlns:a16="http://schemas.microsoft.com/office/drawing/2014/main" val="1994903552"/>
                    </a:ext>
                  </a:extLst>
                </a:gridCol>
                <a:gridCol w="1287263">
                  <a:extLst>
                    <a:ext uri="{9D8B030D-6E8A-4147-A177-3AD203B41FA5}">
                      <a16:colId xmlns:a16="http://schemas.microsoft.com/office/drawing/2014/main" val="1431447379"/>
                    </a:ext>
                  </a:extLst>
                </a:gridCol>
                <a:gridCol w="1381048">
                  <a:extLst>
                    <a:ext uri="{9D8B030D-6E8A-4147-A177-3AD203B41FA5}">
                      <a16:colId xmlns:a16="http://schemas.microsoft.com/office/drawing/2014/main" val="2551728697"/>
                    </a:ext>
                  </a:extLst>
                </a:gridCol>
              </a:tblGrid>
              <a:tr h="457447">
                <a:tc>
                  <a:txBody>
                    <a:bodyPr/>
                    <a:lstStyle/>
                    <a:p>
                      <a:r>
                        <a:rPr lang="fr-CA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Montant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060270"/>
                  </a:ext>
                </a:extLst>
              </a:tr>
              <a:tr h="122117">
                <a:tc>
                  <a:txBody>
                    <a:bodyPr/>
                    <a:lstStyle/>
                    <a:p>
                      <a:r>
                        <a:rPr lang="fr-CA" sz="1600" dirty="0"/>
                        <a:t>Programme d’aide au compostage domestique et communautaire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73 964 $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73 964 $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675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203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/>
                        <a:t>Programme d’aide à la voirie locale (PAVL)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011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/>
                        <a:t>- Volet redressement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10 055 138 $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1 724 754 $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1 418 677 $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6 911 707 $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056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/>
                        <a:t>- Volet accélération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175 326 $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175 326 $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203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/>
                        <a:t>- Volet amélioration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25 950 $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25 950 $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949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CA" sz="1800" b="1" dirty="0">
                          <a:solidFill>
                            <a:srgbClr val="FFFF00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800" b="1" dirty="0">
                          <a:solidFill>
                            <a:srgbClr val="FFFF00"/>
                          </a:solidFill>
                        </a:rPr>
                        <a:t>16 155 000 $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421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4987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78E0D1-E043-B7F6-F9A2-5DE2E0AE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SOMMAIRE DU BUDGET</a:t>
            </a:r>
            <a:br>
              <a:rPr lang="fr-CA" dirty="0"/>
            </a:br>
            <a:r>
              <a:rPr lang="fr-CA" i="1" dirty="0" err="1">
                <a:solidFill>
                  <a:schemeClr val="accent1"/>
                </a:solidFill>
              </a:rPr>
              <a:t>BUDGET</a:t>
            </a:r>
            <a:r>
              <a:rPr lang="fr-CA" i="1" dirty="0">
                <a:solidFill>
                  <a:schemeClr val="accent1"/>
                </a:solidFill>
              </a:rPr>
              <a:t> SUMMARY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78DABE3-41DF-EB7B-FB3A-A62F165FD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140" y="2867891"/>
            <a:ext cx="11841719" cy="19182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F718543-E267-A796-6093-CDC930152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976215-A45A-D8A6-0F54-AA7CAA2C2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CDB5A8-4804-53C6-0C86-7024D797F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11</a:t>
            </a:fld>
            <a:endParaRPr lang="fr-CA" noProof="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B714A41-9ED5-DF1A-B396-F4EC4A8648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" r="7524" b="27048"/>
          <a:stretch/>
        </p:blipFill>
        <p:spPr>
          <a:xfrm>
            <a:off x="9798978" y="3428999"/>
            <a:ext cx="1059522" cy="22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1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78E0D1-E043-B7F6-F9A2-5DE2E0AE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REVENUS</a:t>
            </a:r>
            <a:br>
              <a:rPr lang="fr-CA" dirty="0"/>
            </a:br>
            <a:r>
              <a:rPr lang="fr-CA" i="1" dirty="0">
                <a:solidFill>
                  <a:schemeClr val="accent1"/>
                </a:solidFill>
              </a:rPr>
              <a:t>INCOME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718543-E267-A796-6093-CDC930152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267B28-77A1-53E5-61D9-81A3FF6B6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455A84-F932-3EFD-7420-EE402DA64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12</a:t>
            </a:fld>
            <a:endParaRPr lang="fr-CA" noProof="0" dirty="0"/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A476D8BC-3965-F5CB-B2A2-F570B889E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852" y="2176965"/>
            <a:ext cx="11387255" cy="31726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01526A-B565-97EF-8F2B-AA5B7D3ED04B}"/>
              </a:ext>
            </a:extLst>
          </p:cNvPr>
          <p:cNvSpPr/>
          <p:nvPr/>
        </p:nvSpPr>
        <p:spPr>
          <a:xfrm>
            <a:off x="8240134" y="2060851"/>
            <a:ext cx="1411866" cy="34255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4771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78E0D1-E043-B7F6-F9A2-5DE2E0AE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/>
              <a:t>SOMMAIRE DES REVENUS</a:t>
            </a:r>
            <a:br>
              <a:rPr lang="fr-CA" dirty="0"/>
            </a:br>
            <a:r>
              <a:rPr lang="fr-CA" i="1" dirty="0">
                <a:solidFill>
                  <a:schemeClr val="accent1"/>
                </a:solidFill>
              </a:rPr>
              <a:t>INCOME SUMMARY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8888A20-3D59-0920-B311-29DE93EB8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40" t="3389" r="436" b="3267"/>
          <a:stretch/>
        </p:blipFill>
        <p:spPr>
          <a:xfrm>
            <a:off x="850436" y="2146299"/>
            <a:ext cx="10441961" cy="36322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F718543-E267-A796-6093-CDC930152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93C4BC-F4E7-E1DF-190E-7EA8B32CA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7169DB-A5FF-A576-AE1B-3D07DC68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13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4256154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78E0D1-E043-B7F6-F9A2-5DE2E0AE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/>
              <a:t>DÉPENSES</a:t>
            </a:r>
            <a:br>
              <a:rPr lang="fr-CA" dirty="0"/>
            </a:br>
            <a:r>
              <a:rPr lang="fr-CA" i="1" dirty="0">
                <a:solidFill>
                  <a:schemeClr val="accent1"/>
                </a:solidFill>
              </a:rPr>
              <a:t>CHARGES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718543-E267-A796-6093-CDC930152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4BFC99-B48C-97F3-BA43-E2507F946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B1CB60-CCF6-551F-9A40-4462C618F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14</a:t>
            </a:fld>
            <a:endParaRPr lang="fr-CA" noProof="0" dirty="0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629AAA0E-BC1C-7353-7389-4A728E6F4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1325" y="2425393"/>
            <a:ext cx="10410309" cy="31703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F31962-528A-65C2-97C1-43335D860C7E}"/>
              </a:ext>
            </a:extLst>
          </p:cNvPr>
          <p:cNvSpPr/>
          <p:nvPr/>
        </p:nvSpPr>
        <p:spPr>
          <a:xfrm>
            <a:off x="8033305" y="2329365"/>
            <a:ext cx="1297732" cy="33729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26164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78E0D1-E043-B7F6-F9A2-5DE2E0AE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/>
              <a:t>SOMMAIRE DES DÉPENSES</a:t>
            </a:r>
            <a:br>
              <a:rPr lang="fr-CA" dirty="0"/>
            </a:br>
            <a:r>
              <a:rPr lang="fr-CA" i="1" dirty="0">
                <a:solidFill>
                  <a:schemeClr val="accent1"/>
                </a:solidFill>
              </a:rPr>
              <a:t>EXPENSES SUMMARY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718543-E267-A796-6093-CDC930152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C2F42-5A22-3BE6-0D7F-2F6014116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A1480C-38B9-A4BB-A335-4B66E1FC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15</a:t>
            </a:fld>
            <a:endParaRPr lang="fr-CA" noProof="0" dirty="0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EAFCBD2A-C5CA-C2ED-9F99-EB2475428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552" t="11731" r="1388" b="4024"/>
          <a:stretch/>
        </p:blipFill>
        <p:spPr>
          <a:xfrm>
            <a:off x="1213495" y="2315163"/>
            <a:ext cx="9683106" cy="390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98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78E0D1-E043-B7F6-F9A2-5DE2E0AE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IMPACT DES DÉPENSES EXTERNES</a:t>
            </a:r>
            <a:br>
              <a:rPr lang="fr-CA" dirty="0"/>
            </a:br>
            <a:r>
              <a:rPr lang="fr-CA" i="1" dirty="0">
                <a:solidFill>
                  <a:schemeClr val="accent1"/>
                </a:solidFill>
              </a:rPr>
              <a:t>EXTERNAL EXPENSES IMPACT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718543-E267-A796-6093-CDC930152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C2F42-5A22-3BE6-0D7F-2F6014116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A1480C-38B9-A4BB-A335-4B66E1FC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16</a:t>
            </a:fld>
            <a:endParaRPr lang="fr-CA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A0940D-D9D8-ACD2-8C61-15B40BC0C479}"/>
              </a:ext>
            </a:extLst>
          </p:cNvPr>
          <p:cNvSpPr/>
          <p:nvPr/>
        </p:nvSpPr>
        <p:spPr>
          <a:xfrm>
            <a:off x="3387436" y="4502727"/>
            <a:ext cx="5417127" cy="360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7" name="Espace réservé du contenu 16">
            <a:extLst>
              <a:ext uri="{FF2B5EF4-FFF2-40B4-BE49-F238E27FC236}">
                <a16:creationId xmlns:a16="http://schemas.microsoft.com/office/drawing/2014/main" id="{9C02F589-8DC2-1C16-59BD-BC914A732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4" t="11985" r="15384" b="1151"/>
          <a:stretch/>
        </p:blipFill>
        <p:spPr>
          <a:xfrm>
            <a:off x="2882900" y="2022764"/>
            <a:ext cx="5956300" cy="4276558"/>
          </a:xfrm>
          <a:prstGeom prst="rect">
            <a:avLst/>
          </a:prstGeom>
        </p:spPr>
      </p:pic>
      <p:sp>
        <p:nvSpPr>
          <p:cNvPr id="14" name="Flèche : gauche 13">
            <a:extLst>
              <a:ext uri="{FF2B5EF4-FFF2-40B4-BE49-F238E27FC236}">
                <a16:creationId xmlns:a16="http://schemas.microsoft.com/office/drawing/2014/main" id="{61091E7A-E674-64DB-7C72-26F9948ECA7D}"/>
              </a:ext>
            </a:extLst>
          </p:cNvPr>
          <p:cNvSpPr/>
          <p:nvPr/>
        </p:nvSpPr>
        <p:spPr>
          <a:xfrm>
            <a:off x="8291511" y="4230521"/>
            <a:ext cx="1136073" cy="249382"/>
          </a:xfrm>
          <a:prstGeom prst="leftArrow">
            <a:avLst>
              <a:gd name="adj1" fmla="val 65277"/>
              <a:gd name="adj2" fmla="val 128298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A" sz="900" dirty="0">
                <a:solidFill>
                  <a:schemeClr val="tx1"/>
                </a:solidFill>
              </a:rPr>
              <a:t>IPC / COLA</a:t>
            </a:r>
          </a:p>
        </p:txBody>
      </p:sp>
    </p:spTree>
    <p:extLst>
      <p:ext uri="{BB962C8B-B14F-4D97-AF65-F5344CB8AC3E}">
        <p14:creationId xmlns:p14="http://schemas.microsoft.com/office/powerpoint/2010/main" val="3701668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6E764F-0AA8-2AF0-889F-42EDA9EB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/>
              <a:t>COMPARAISON      </a:t>
            </a:r>
            <a:r>
              <a:rPr lang="fr-CA" dirty="0">
                <a:solidFill>
                  <a:schemeClr val="accent1"/>
                </a:solidFill>
              </a:rPr>
              <a:t>COMPARISON</a:t>
            </a:r>
            <a:br>
              <a:rPr lang="fr-CA" dirty="0"/>
            </a:br>
            <a:r>
              <a:rPr lang="fr-CA" sz="3600" dirty="0"/>
              <a:t>Immeuble résidentiel          </a:t>
            </a:r>
            <a:r>
              <a:rPr lang="fr-CA" sz="3600" dirty="0" err="1">
                <a:solidFill>
                  <a:schemeClr val="accent1"/>
                </a:solidFill>
              </a:rPr>
              <a:t>Residential</a:t>
            </a:r>
            <a:r>
              <a:rPr lang="fr-CA" sz="3600" dirty="0">
                <a:solidFill>
                  <a:schemeClr val="accent1"/>
                </a:solidFill>
              </a:rPr>
              <a:t> house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A84C4C27-13F5-14C5-7E1B-252EF1DA7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4353" y="2526434"/>
            <a:ext cx="10084254" cy="289480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77FE629-563D-2554-6330-29118B646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28E2B0-FD48-3066-DB58-1B8A0FE4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7AD628-0104-62E3-1560-DD6610E10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17</a:t>
            </a:fld>
            <a:endParaRPr lang="fr-CA" noProof="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7B73251-51EB-4702-6DFF-8424A6824718}"/>
              </a:ext>
            </a:extLst>
          </p:cNvPr>
          <p:cNvSpPr txBox="1"/>
          <p:nvPr/>
        </p:nvSpPr>
        <p:spPr>
          <a:xfrm>
            <a:off x="1084353" y="5781301"/>
            <a:ext cx="2869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Valeur médiane : 257,000$</a:t>
            </a:r>
          </a:p>
          <a:p>
            <a:r>
              <a:rPr lang="fr-CA" i="1" dirty="0" err="1"/>
              <a:t>Mean</a:t>
            </a:r>
            <a:r>
              <a:rPr lang="fr-CA" i="1" dirty="0"/>
              <a:t> value : 257,000$</a:t>
            </a:r>
          </a:p>
        </p:txBody>
      </p:sp>
    </p:spTree>
    <p:extLst>
      <p:ext uri="{BB962C8B-B14F-4D97-AF65-F5344CB8AC3E}">
        <p14:creationId xmlns:p14="http://schemas.microsoft.com/office/powerpoint/2010/main" val="2980329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6E764F-0AA8-2AF0-889F-42EDA9EB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200" cap="all" dirty="0"/>
              <a:t>Système d’aqueduc – secteur calumet</a:t>
            </a:r>
            <a:br>
              <a:rPr lang="fr-CA" sz="3200" cap="all" dirty="0"/>
            </a:br>
            <a:r>
              <a:rPr lang="fr-CA" sz="3200" i="1" cap="all" dirty="0">
                <a:solidFill>
                  <a:schemeClr val="accent1"/>
                </a:solidFill>
              </a:rPr>
              <a:t>water </a:t>
            </a:r>
            <a:r>
              <a:rPr lang="fr-CA" sz="3200" i="1" cap="all" dirty="0" err="1">
                <a:solidFill>
                  <a:schemeClr val="accent1"/>
                </a:solidFill>
              </a:rPr>
              <a:t>supply</a:t>
            </a:r>
            <a:r>
              <a:rPr lang="fr-CA" sz="3200" i="1" cap="all" dirty="0">
                <a:solidFill>
                  <a:schemeClr val="accent1"/>
                </a:solidFill>
              </a:rPr>
              <a:t> system - calumet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F5C4E36-9300-12FA-6599-3CB824668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6"/>
          <a:stretch/>
        </p:blipFill>
        <p:spPr>
          <a:xfrm>
            <a:off x="1270000" y="1914445"/>
            <a:ext cx="9652000" cy="4422855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205EBF-06BF-8A04-69EF-AB456BD6B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7919" y="4959961"/>
            <a:ext cx="4399280" cy="1284392"/>
          </a:xfrm>
        </p:spPr>
        <p:txBody>
          <a:bodyPr>
            <a:normAutofit fontScale="92500" lnSpcReduction="10000"/>
          </a:bodyPr>
          <a:lstStyle/>
          <a:p>
            <a:r>
              <a:rPr lang="fr-CA" dirty="0"/>
              <a:t>Rue Principale – travaux 2019-22</a:t>
            </a:r>
          </a:p>
          <a:p>
            <a:r>
              <a:rPr lang="fr-CA" dirty="0"/>
              <a:t>Rue Principale phase 4 – 2025</a:t>
            </a:r>
          </a:p>
          <a:p>
            <a:r>
              <a:rPr lang="fr-CA" dirty="0"/>
              <a:t>Rue des Érables – 2026+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061F74-B8D3-3A99-964F-65CE89C6D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1A2C6C-DE89-79C6-5E50-11563BA81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DFDF3D-25D5-17EC-24CD-D10DF37F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18</a:t>
            </a:fld>
            <a:endParaRPr lang="fr-CA" noProof="0" dirty="0"/>
          </a:p>
        </p:txBody>
      </p:sp>
      <p:sp>
        <p:nvSpPr>
          <p:cNvPr id="10" name="Flèche : gauche 9">
            <a:extLst>
              <a:ext uri="{FF2B5EF4-FFF2-40B4-BE49-F238E27FC236}">
                <a16:creationId xmlns:a16="http://schemas.microsoft.com/office/drawing/2014/main" id="{B08E6505-0809-B7B4-BBE4-62D8022243F3}"/>
              </a:ext>
            </a:extLst>
          </p:cNvPr>
          <p:cNvSpPr/>
          <p:nvPr/>
        </p:nvSpPr>
        <p:spPr>
          <a:xfrm>
            <a:off x="10177780" y="4645025"/>
            <a:ext cx="1714500" cy="1003300"/>
          </a:xfrm>
          <a:prstGeom prst="leftArrow">
            <a:avLst>
              <a:gd name="adj1" fmla="val 78481"/>
              <a:gd name="adj2" fmla="val 50000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A" sz="1200" dirty="0"/>
              <a:t>Subventions</a:t>
            </a:r>
          </a:p>
          <a:p>
            <a:pPr algn="ctr"/>
            <a:r>
              <a:rPr lang="fr-CA" sz="1200" dirty="0"/>
              <a:t>Prov : 1,130,000$</a:t>
            </a:r>
          </a:p>
          <a:p>
            <a:pPr algn="ctr"/>
            <a:r>
              <a:rPr lang="fr-CA" sz="1200" dirty="0"/>
              <a:t>Fed: 950,000$</a:t>
            </a:r>
          </a:p>
          <a:p>
            <a:pPr algn="ctr"/>
            <a:r>
              <a:rPr lang="fr-CA" sz="1200" dirty="0"/>
              <a:t>Grants</a:t>
            </a:r>
          </a:p>
        </p:txBody>
      </p:sp>
    </p:spTree>
    <p:extLst>
      <p:ext uri="{BB962C8B-B14F-4D97-AF65-F5344CB8AC3E}">
        <p14:creationId xmlns:p14="http://schemas.microsoft.com/office/powerpoint/2010/main" val="2223544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6E764F-0AA8-2AF0-889F-42EDA9EB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/>
              <a:t>COMPARAISON      </a:t>
            </a:r>
            <a:r>
              <a:rPr lang="fr-CA" dirty="0">
                <a:solidFill>
                  <a:schemeClr val="accent1"/>
                </a:solidFill>
              </a:rPr>
              <a:t>COMPARISON</a:t>
            </a:r>
            <a:br>
              <a:rPr lang="fr-CA" dirty="0"/>
            </a:br>
            <a:r>
              <a:rPr lang="fr-CA" sz="3600" dirty="0"/>
              <a:t>Immeuble résidentiel          </a:t>
            </a:r>
            <a:r>
              <a:rPr lang="fr-CA" sz="3600" dirty="0" err="1">
                <a:solidFill>
                  <a:schemeClr val="accent1"/>
                </a:solidFill>
              </a:rPr>
              <a:t>Residential</a:t>
            </a:r>
            <a:r>
              <a:rPr lang="fr-CA" sz="3600" dirty="0">
                <a:solidFill>
                  <a:schemeClr val="accent1"/>
                </a:solidFill>
              </a:rPr>
              <a:t> house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77FE629-563D-2554-6330-29118B646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28E2B0-FD48-3066-DB58-1B8A0FE4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7AD628-0104-62E3-1560-DD6610E10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19</a:t>
            </a:fld>
            <a:endParaRPr lang="fr-CA" noProof="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7B73251-51EB-4702-6DFF-8424A6824718}"/>
              </a:ext>
            </a:extLst>
          </p:cNvPr>
          <p:cNvSpPr txBox="1"/>
          <p:nvPr/>
        </p:nvSpPr>
        <p:spPr>
          <a:xfrm>
            <a:off x="1084353" y="5781301"/>
            <a:ext cx="2869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Valeur médiane : 257,000$</a:t>
            </a:r>
          </a:p>
          <a:p>
            <a:r>
              <a:rPr lang="fr-CA" i="1" dirty="0" err="1"/>
              <a:t>Mean</a:t>
            </a:r>
            <a:r>
              <a:rPr lang="fr-CA" i="1" dirty="0"/>
              <a:t> value : 257,000$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6A725B95-9127-174E-EDD6-20947F7E2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4809" y="2286001"/>
            <a:ext cx="10662708" cy="340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50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798CD53-7747-45A0-13D6-4168CCDD4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-352519" y="-2063859"/>
            <a:ext cx="12737236" cy="84914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83B00AD-A14E-AE55-F174-09F6CBB04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0E7C284-E3B0-B7C2-69BA-5AE3DFB2790B}"/>
              </a:ext>
            </a:extLst>
          </p:cNvPr>
          <p:cNvSpPr txBox="1"/>
          <p:nvPr/>
        </p:nvSpPr>
        <p:spPr>
          <a:xfrm>
            <a:off x="949120" y="877214"/>
            <a:ext cx="7165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200" b="1" dirty="0"/>
              <a:t>Investir pour les citoyens</a:t>
            </a:r>
          </a:p>
          <a:p>
            <a:r>
              <a:rPr lang="fr-CA" sz="4200" b="1" dirty="0"/>
              <a:t>Dans une perspective d’avenir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8912891-C044-BA6B-D53C-3707D8E37434}"/>
              </a:ext>
            </a:extLst>
          </p:cNvPr>
          <p:cNvSpPr txBox="1"/>
          <p:nvPr/>
        </p:nvSpPr>
        <p:spPr>
          <a:xfrm>
            <a:off x="4864963" y="3978803"/>
            <a:ext cx="78834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200" b="1" i="1" dirty="0">
                <a:solidFill>
                  <a:schemeClr val="accent1"/>
                </a:solidFill>
              </a:rPr>
              <a:t>Invest for the </a:t>
            </a:r>
            <a:r>
              <a:rPr lang="fr-CA" sz="4200" b="1" i="1" dirty="0" err="1">
                <a:solidFill>
                  <a:schemeClr val="accent1"/>
                </a:solidFill>
              </a:rPr>
              <a:t>citizens</a:t>
            </a:r>
            <a:r>
              <a:rPr lang="fr-CA" sz="4200" b="1" i="1" dirty="0">
                <a:solidFill>
                  <a:schemeClr val="accent1"/>
                </a:solidFill>
              </a:rPr>
              <a:t> </a:t>
            </a:r>
          </a:p>
          <a:p>
            <a:r>
              <a:rPr lang="fr-CA" sz="4200" b="1" i="1" dirty="0" err="1">
                <a:solidFill>
                  <a:schemeClr val="accent1"/>
                </a:solidFill>
              </a:rPr>
              <a:t>Getting</a:t>
            </a:r>
            <a:r>
              <a:rPr lang="fr-CA" sz="4200" b="1" i="1" dirty="0">
                <a:solidFill>
                  <a:schemeClr val="accent1"/>
                </a:solidFill>
              </a:rPr>
              <a:t> </a:t>
            </a:r>
            <a:r>
              <a:rPr lang="fr-CA" sz="4200" b="1" i="1" dirty="0" err="1">
                <a:solidFill>
                  <a:schemeClr val="accent1"/>
                </a:solidFill>
              </a:rPr>
              <a:t>ready</a:t>
            </a:r>
            <a:r>
              <a:rPr lang="fr-CA" sz="4200" b="1" i="1" dirty="0">
                <a:solidFill>
                  <a:schemeClr val="accent1"/>
                </a:solidFill>
              </a:rPr>
              <a:t> for the future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AFACA64-3FE6-8167-D92F-BE05AC329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E8DB422-7648-5953-9A24-D8DBA51F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2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837306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6E764F-0AA8-2AF0-889F-42EDA9EB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200" cap="all" dirty="0"/>
              <a:t>Programme triennal d’immobilisations</a:t>
            </a:r>
            <a:br>
              <a:rPr lang="fr-CA" sz="3200" cap="all" dirty="0"/>
            </a:br>
            <a:r>
              <a:rPr lang="fr-CA" sz="3200" cap="all" dirty="0">
                <a:solidFill>
                  <a:schemeClr val="accent1"/>
                </a:solidFill>
              </a:rPr>
              <a:t>3-Year </a:t>
            </a:r>
            <a:r>
              <a:rPr lang="fr-CA" sz="3200" cap="all" dirty="0" err="1">
                <a:solidFill>
                  <a:schemeClr val="accent1"/>
                </a:solidFill>
              </a:rPr>
              <a:t>investment</a:t>
            </a:r>
            <a:r>
              <a:rPr lang="fr-CA" sz="3200" cap="all" dirty="0">
                <a:solidFill>
                  <a:schemeClr val="accent1"/>
                </a:solidFill>
              </a:rPr>
              <a:t> program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30C3730-7775-2512-4DE5-FD01E2FE8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761" y="2803525"/>
            <a:ext cx="10750477" cy="22312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0061F74-B8D3-3A99-964F-65CE89C6D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1A2C6C-DE89-79C6-5E50-11563BA81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DFDF3D-25D5-17EC-24CD-D10DF37F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20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368523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6E764F-0AA8-2AF0-889F-42EDA9EB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200" cap="all" dirty="0"/>
              <a:t>Financement des investissements</a:t>
            </a:r>
            <a:br>
              <a:rPr lang="fr-CA" sz="3200" cap="all" dirty="0"/>
            </a:br>
            <a:r>
              <a:rPr lang="fr-CA" sz="3200" cap="all" dirty="0" err="1">
                <a:solidFill>
                  <a:schemeClr val="accent1"/>
                </a:solidFill>
              </a:rPr>
              <a:t>investments</a:t>
            </a:r>
            <a:r>
              <a:rPr lang="fr-CA" sz="3200" cap="all" dirty="0">
                <a:solidFill>
                  <a:schemeClr val="accent1"/>
                </a:solidFill>
              </a:rPr>
              <a:t> </a:t>
            </a:r>
            <a:r>
              <a:rPr lang="fr-CA" sz="3200" cap="all" dirty="0" err="1">
                <a:solidFill>
                  <a:schemeClr val="accent1"/>
                </a:solidFill>
              </a:rPr>
              <a:t>financing</a:t>
            </a:r>
            <a:endParaRPr lang="fr-CA" sz="3200" cap="all" dirty="0">
              <a:solidFill>
                <a:schemeClr val="accent1"/>
              </a:solidFill>
            </a:endParaRP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00F3F66-59F5-1AA8-5DCF-967399865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7732" y="2036190"/>
            <a:ext cx="6496536" cy="41106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0061F74-B8D3-3A99-964F-65CE89C6D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88C50B-56DD-C3C1-A5EB-4B7C8CCDA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5A56D8-B982-9F63-543E-1BA5CF0B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21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77936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4710BF-3F48-3293-B5D3-CB4EDA1A7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PROCHAINES ÉTAPES</a:t>
            </a:r>
            <a:br>
              <a:rPr lang="fr-CA" dirty="0"/>
            </a:br>
            <a:r>
              <a:rPr lang="fr-CA" dirty="0">
                <a:solidFill>
                  <a:schemeClr val="accent1"/>
                </a:solidFill>
              </a:rPr>
              <a:t>NEXT STEPS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596123-54B1-8075-6984-060D7CCA6C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CA" dirty="0"/>
              <a:t>Maintenir une gestion des coûts rigoureuses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/>
              <a:t>Poursuivre l’utilisation efficiente des ressources de la municipalité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/>
              <a:t>Améliorer les infrastructures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/>
              <a:t>Demande de subventions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E6B5CE-07A5-90BC-AC7E-6F14B44881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CA" dirty="0" err="1"/>
              <a:t>Maintain</a:t>
            </a:r>
            <a:r>
              <a:rPr lang="fr-CA" dirty="0"/>
              <a:t> a </a:t>
            </a:r>
            <a:r>
              <a:rPr lang="fr-CA" dirty="0" err="1"/>
              <a:t>vigorous</a:t>
            </a:r>
            <a:r>
              <a:rPr lang="fr-CA" dirty="0"/>
              <a:t> </a:t>
            </a:r>
            <a:r>
              <a:rPr lang="fr-CA" dirty="0" err="1"/>
              <a:t>cost</a:t>
            </a:r>
            <a:r>
              <a:rPr lang="fr-CA" dirty="0"/>
              <a:t> control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 err="1"/>
              <a:t>Maintain</a:t>
            </a:r>
            <a:r>
              <a:rPr lang="fr-CA" dirty="0"/>
              <a:t> an efficient usage of municipal </a:t>
            </a:r>
            <a:r>
              <a:rPr lang="fr-CA" dirty="0" err="1"/>
              <a:t>resources</a:t>
            </a:r>
            <a:endParaRPr lang="fr-CA" dirty="0"/>
          </a:p>
          <a:p>
            <a:pPr>
              <a:buFont typeface="Arial" panose="020B0604020202020204" pitchFamily="34" charset="0"/>
              <a:buChar char="•"/>
            </a:pPr>
            <a:r>
              <a:rPr lang="fr-CA" dirty="0" err="1"/>
              <a:t>Improvement</a:t>
            </a:r>
            <a:r>
              <a:rPr lang="fr-CA" dirty="0"/>
              <a:t> of the infrastructures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 err="1"/>
              <a:t>Request</a:t>
            </a:r>
            <a:r>
              <a:rPr lang="fr-CA" dirty="0"/>
              <a:t> for </a:t>
            </a:r>
            <a:r>
              <a:rPr lang="fr-CA" dirty="0" err="1"/>
              <a:t>grants</a:t>
            </a:r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780230-854E-09A8-A235-7696D1ED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94E004-94AB-2DF3-2275-A75CE6FF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22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3138438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DD481E4-A102-0652-BC4F-0EB5D47FC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816" b="7168"/>
          <a:stretch/>
        </p:blipFill>
        <p:spPr>
          <a:xfrm>
            <a:off x="1097280" y="2108201"/>
            <a:ext cx="10058400" cy="3760891"/>
          </a:xfrm>
          <a:prstGeom prst="rect">
            <a:avLst/>
          </a:prstGeom>
          <a:noFill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4DE1233-6FE9-B282-9EED-8DED9FAD66CB}"/>
              </a:ext>
            </a:extLst>
          </p:cNvPr>
          <p:cNvSpPr txBox="1"/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CA" sz="2900" i="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MERCI DE VOTRE CONFIANCE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CA" sz="2900" i="1" kern="1200" spc="-5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THANK YOU FOR YOUR TRUST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32AC95-0804-80C4-7688-F74C36A22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A1A858-C10C-8257-9DAE-DC1759488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48E893-775A-DEA2-EA9E-5F949BD9B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23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939720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4710BF-3F48-3293-B5D3-CB4EDA1A7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VARIATION DU RÔLE</a:t>
            </a:r>
            <a:br>
              <a:rPr lang="fr-CA" dirty="0"/>
            </a:br>
            <a:r>
              <a:rPr lang="fr-CA" i="1" dirty="0">
                <a:solidFill>
                  <a:schemeClr val="accent1"/>
                </a:solidFill>
              </a:rPr>
              <a:t>ROLE VARIATION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780230-854E-09A8-A235-7696D1ED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94E004-94AB-2DF3-2275-A75CE6FF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24</a:t>
            </a:fld>
            <a:endParaRPr lang="fr-CA" noProof="0" dirty="0"/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11CCF1B7-6007-8112-259A-B3548BA6A7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6962" y="2286001"/>
            <a:ext cx="10106855" cy="221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4710BF-3F48-3293-B5D3-CB4EDA1A7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VARIATION DU RÔLE</a:t>
            </a:r>
            <a:br>
              <a:rPr lang="fr-CA" dirty="0"/>
            </a:br>
            <a:r>
              <a:rPr lang="fr-CA" i="1" dirty="0">
                <a:solidFill>
                  <a:schemeClr val="accent1"/>
                </a:solidFill>
              </a:rPr>
              <a:t>ROLE VARIATION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780230-854E-09A8-A235-7696D1ED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94E004-94AB-2DF3-2275-A75CE6FF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25</a:t>
            </a:fld>
            <a:endParaRPr lang="fr-CA" noProof="0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81D9E39-D518-A924-8FDC-80CFBDA325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5162" y="2307773"/>
            <a:ext cx="10119702" cy="241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59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4015D6-1D52-4896-4BF3-0D69B1767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2F271D-F3EC-CD84-8822-541AEEF09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645FA7-F3BE-F81F-B0B4-1DB747D8F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CA" noProof="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F0F9CAC-12F3-BBDF-4FAE-7C7522D0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26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109306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71A66-6370-B630-D81B-71DEC9AB5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i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0D2479-A223-E835-950C-7502E6847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3759200"/>
            <a:ext cx="4639736" cy="210989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CA" dirty="0"/>
              <a:t>Mise en garde</a:t>
            </a:r>
          </a:p>
          <a:p>
            <a:pPr marL="0" indent="0">
              <a:buNone/>
            </a:pPr>
            <a:r>
              <a:rPr lang="fr-CA" dirty="0"/>
              <a:t>Les données et informations dans le présent document se veulent les plus précises possible. </a:t>
            </a:r>
          </a:p>
          <a:p>
            <a:pPr marL="0" indent="0">
              <a:buNone/>
            </a:pPr>
            <a:r>
              <a:rPr lang="fr-CA" dirty="0"/>
              <a:t>Toutefois, les informations au budget final sont celles qui ont préséance.</a:t>
            </a:r>
          </a:p>
          <a:p>
            <a:pPr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390683B-1C8D-5E21-7369-060B13A4F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4" y="3759200"/>
            <a:ext cx="4639736" cy="210989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CA" i="1" dirty="0"/>
              <a:t>Warning</a:t>
            </a:r>
          </a:p>
          <a:p>
            <a:pPr marL="0" indent="0">
              <a:buNone/>
            </a:pPr>
            <a:r>
              <a:rPr lang="fr-CA" i="1" dirty="0"/>
              <a:t>Data and information </a:t>
            </a:r>
            <a:r>
              <a:rPr lang="fr-CA" i="1" dirty="0" err="1"/>
              <a:t>included</a:t>
            </a:r>
            <a:r>
              <a:rPr lang="fr-CA" i="1" dirty="0"/>
              <a:t> in </a:t>
            </a:r>
            <a:r>
              <a:rPr lang="fr-CA" i="1" dirty="0" err="1"/>
              <a:t>this</a:t>
            </a:r>
            <a:r>
              <a:rPr lang="fr-CA" i="1" dirty="0"/>
              <a:t> document are </a:t>
            </a:r>
            <a:r>
              <a:rPr lang="fr-CA" i="1" dirty="0" err="1"/>
              <a:t>accurate</a:t>
            </a:r>
            <a:r>
              <a:rPr lang="fr-CA" i="1" dirty="0"/>
              <a:t> as possible.</a:t>
            </a:r>
          </a:p>
          <a:p>
            <a:pPr marL="0" indent="0">
              <a:buNone/>
            </a:pPr>
            <a:r>
              <a:rPr lang="fr-CA" i="1" dirty="0" err="1"/>
              <a:t>Nonetheless</a:t>
            </a:r>
            <a:r>
              <a:rPr lang="fr-CA" i="1" dirty="0"/>
              <a:t>, the information as per the final budget have </a:t>
            </a:r>
            <a:r>
              <a:rPr lang="fr-CA" i="1" dirty="0" err="1"/>
              <a:t>precedence</a:t>
            </a:r>
            <a:r>
              <a:rPr lang="fr-CA" i="1" dirty="0"/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0BCDC9-E2CC-0A9F-F272-A1A8D6CEE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834C53-7A44-E1D3-45BD-D9DBBE5D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36E506-1119-A80C-D4E1-5AD2575B3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3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527862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AC86D3-8FD1-4F47-A319-7D0542E4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>
            <a:normAutofit/>
          </a:bodyPr>
          <a:lstStyle/>
          <a:p>
            <a:pPr rtl="0"/>
            <a:r>
              <a:rPr lang="fr-CA" dirty="0"/>
              <a:t>PRINCIPAUX DÉFIS</a:t>
            </a:r>
            <a:br>
              <a:rPr lang="fr-CA" dirty="0"/>
            </a:br>
            <a:r>
              <a:rPr lang="fr-CA" dirty="0">
                <a:solidFill>
                  <a:schemeClr val="accent1"/>
                </a:solidFill>
              </a:rPr>
              <a:t>MAIN CHALLENGES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6EC35F-C829-1C4B-0FC6-CB6DEB918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2E5D83-C00C-4469-EB30-4A7D92DE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B44952-DAD1-BB6D-0DC6-600CA9396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4</a:t>
            </a:fld>
            <a:endParaRPr lang="fr-CA" noProof="0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F9E7AF09-8994-F092-B168-FD13E7F6B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9" name="table">
            <a:extLst>
              <a:ext uri="{FF2B5EF4-FFF2-40B4-BE49-F238E27FC236}">
                <a16:creationId xmlns:a16="http://schemas.microsoft.com/office/drawing/2014/main" id="{B1EEF537-7125-403D-DACA-B7A741812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600" y="2137940"/>
            <a:ext cx="10058400" cy="37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14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71A66-6370-B630-D81B-71DEC9AB5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NOTRE APPROCHE</a:t>
            </a:r>
            <a:br>
              <a:rPr lang="fr-CA" dirty="0"/>
            </a:br>
            <a:r>
              <a:rPr lang="fr-CA" i="1" dirty="0">
                <a:solidFill>
                  <a:schemeClr val="accent1"/>
                </a:solidFill>
              </a:rPr>
              <a:t>OUR APPROACH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0D2479-A223-E835-950C-7502E68476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CA" dirty="0"/>
              <a:t>Contrôle des dépenses et gestion rigoureuse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/>
              <a:t>Amélioration de l’infrastructure routière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/>
              <a:t>Mise à niveau et investissement dans les équipements des travaux publiques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/>
              <a:t>Aménagement des bâtiments, des parcs et des espaces verts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390683B-1C8D-5E21-7369-060B13A4F8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CA" i="1" dirty="0" err="1"/>
              <a:t>Cost</a:t>
            </a:r>
            <a:r>
              <a:rPr lang="fr-CA" i="1" dirty="0"/>
              <a:t> control and </a:t>
            </a:r>
            <a:r>
              <a:rPr lang="fr-CA" i="1" dirty="0" err="1"/>
              <a:t>wise</a:t>
            </a:r>
            <a:r>
              <a:rPr lang="fr-CA" i="1" dirty="0"/>
              <a:t> management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i="1" dirty="0" err="1"/>
              <a:t>Improvement</a:t>
            </a:r>
            <a:r>
              <a:rPr lang="fr-CA" i="1" dirty="0"/>
              <a:t> of road infrastructure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i="1" dirty="0" err="1"/>
              <a:t>Upgrading</a:t>
            </a:r>
            <a:r>
              <a:rPr lang="fr-CA" i="1" dirty="0"/>
              <a:t> and </a:t>
            </a:r>
            <a:r>
              <a:rPr lang="fr-CA" i="1" dirty="0" err="1"/>
              <a:t>investment</a:t>
            </a:r>
            <a:r>
              <a:rPr lang="fr-CA" i="1" dirty="0"/>
              <a:t> in Public </a:t>
            </a:r>
            <a:r>
              <a:rPr lang="fr-CA" i="1" dirty="0" err="1"/>
              <a:t>works</a:t>
            </a:r>
            <a:r>
              <a:rPr lang="fr-CA" i="1" dirty="0"/>
              <a:t> </a:t>
            </a:r>
            <a:r>
              <a:rPr lang="fr-CA" i="1" dirty="0" err="1"/>
              <a:t>equipment</a:t>
            </a:r>
            <a:endParaRPr lang="fr-CA" i="1" dirty="0"/>
          </a:p>
          <a:p>
            <a:pPr>
              <a:buFont typeface="Arial" panose="020B0604020202020204" pitchFamily="34" charset="0"/>
              <a:buChar char="•"/>
            </a:pPr>
            <a:r>
              <a:rPr lang="fr-CA" i="1" dirty="0" err="1"/>
              <a:t>Development</a:t>
            </a:r>
            <a:r>
              <a:rPr lang="fr-CA" i="1" dirty="0"/>
              <a:t> of buildings, </a:t>
            </a:r>
            <a:r>
              <a:rPr lang="fr-CA" i="1" dirty="0" err="1"/>
              <a:t>parks</a:t>
            </a:r>
            <a:r>
              <a:rPr lang="fr-CA" i="1" dirty="0"/>
              <a:t> and green </a:t>
            </a:r>
            <a:r>
              <a:rPr lang="fr-CA" i="1" dirty="0" err="1"/>
              <a:t>spaces</a:t>
            </a:r>
            <a:endParaRPr lang="fr-CA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0BCDC9-E2CC-0A9F-F272-A1A8D6CEE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834C53-7A44-E1D3-45BD-D9DBBE5D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36E506-1119-A80C-D4E1-5AD2575B3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5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4048923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71A66-6370-B630-D81B-71DEC9AB5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/>
              <a:t>FAITS SAILLANTS</a:t>
            </a:r>
            <a:br>
              <a:rPr lang="fr-CA" dirty="0"/>
            </a:br>
            <a:r>
              <a:rPr lang="fr-CA" i="1" dirty="0">
                <a:solidFill>
                  <a:schemeClr val="accent1"/>
                </a:solidFill>
              </a:rPr>
              <a:t>HIGHLIGHTS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0D2479-A223-E835-950C-7502E68476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CA" dirty="0"/>
              <a:t>Augmentation des coûts pour les matériaux et le carburant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/>
              <a:t>Maintien de budgets élevés pour l’entretien et l’amélioration des routes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A" dirty="0"/>
              <a:t>Obtention de subventions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A" dirty="0"/>
              <a:t>Travaux en régie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/>
              <a:t>Frais de financement à la hausse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390683B-1C8D-5E21-7369-060B13A4F8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CA" i="1" dirty="0" err="1"/>
              <a:t>Increase</a:t>
            </a:r>
            <a:r>
              <a:rPr lang="fr-CA" i="1" dirty="0"/>
              <a:t> in the </a:t>
            </a:r>
            <a:r>
              <a:rPr lang="fr-CA" i="1" dirty="0" err="1"/>
              <a:t>price</a:t>
            </a:r>
            <a:r>
              <a:rPr lang="fr-CA" i="1" dirty="0"/>
              <a:t> of </a:t>
            </a:r>
            <a:r>
              <a:rPr lang="fr-CA" i="1" dirty="0" err="1"/>
              <a:t>materials</a:t>
            </a:r>
            <a:r>
              <a:rPr lang="fr-CA" i="1" dirty="0"/>
              <a:t> and fuel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i="1" dirty="0" err="1"/>
              <a:t>Maintaining</a:t>
            </a:r>
            <a:r>
              <a:rPr lang="fr-CA" i="1" dirty="0"/>
              <a:t> high budgets for road maintenance and </a:t>
            </a:r>
            <a:r>
              <a:rPr lang="fr-CA" i="1" dirty="0" err="1"/>
              <a:t>improvement</a:t>
            </a:r>
            <a:endParaRPr lang="fr-CA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r-CA" i="1" dirty="0" err="1"/>
              <a:t>Getting</a:t>
            </a:r>
            <a:r>
              <a:rPr lang="fr-CA" i="1" dirty="0"/>
              <a:t> </a:t>
            </a:r>
            <a:r>
              <a:rPr lang="fr-CA" i="1" dirty="0" err="1"/>
              <a:t>grants</a:t>
            </a:r>
            <a:r>
              <a:rPr lang="fr-CA" i="1" dirty="0"/>
              <a:t> </a:t>
            </a:r>
            <a:r>
              <a:rPr lang="fr-CA" i="1" dirty="0" err="1"/>
              <a:t>when</a:t>
            </a:r>
            <a:r>
              <a:rPr lang="fr-CA" i="1" dirty="0"/>
              <a:t> possible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A" i="1" dirty="0"/>
              <a:t>In house </a:t>
            </a:r>
            <a:r>
              <a:rPr lang="fr-CA" i="1" dirty="0" err="1"/>
              <a:t>resources</a:t>
            </a:r>
            <a:endParaRPr lang="fr-CA" i="1" dirty="0"/>
          </a:p>
          <a:p>
            <a:pPr>
              <a:buFont typeface="Arial" panose="020B0604020202020204" pitchFamily="34" charset="0"/>
              <a:buChar char="•"/>
            </a:pPr>
            <a:r>
              <a:rPr lang="fr-CA" i="1" dirty="0" err="1"/>
              <a:t>Increase</a:t>
            </a:r>
            <a:r>
              <a:rPr lang="fr-CA" i="1" dirty="0"/>
              <a:t> in </a:t>
            </a:r>
            <a:r>
              <a:rPr lang="fr-CA" i="1" dirty="0" err="1"/>
              <a:t>financing</a:t>
            </a:r>
            <a:r>
              <a:rPr lang="fr-CA" i="1" dirty="0"/>
              <a:t> </a:t>
            </a:r>
            <a:r>
              <a:rPr lang="fr-CA" i="1" dirty="0" err="1"/>
              <a:t>costs</a:t>
            </a:r>
            <a:endParaRPr lang="fr-CA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0BCDC9-E2CC-0A9F-F272-A1A8D6CEE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6BC1E-A800-879F-61C5-19E973E8F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639B2A-6DF1-D9A6-9A35-B71B6C5FE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6</a:t>
            </a:fld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28277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E10AC7-67C0-C2D7-6C9C-B8A22BBE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600" dirty="0"/>
              <a:t>VARIATION DES TAXES FONCIÈRES</a:t>
            </a:r>
            <a:br>
              <a:rPr lang="fr-CA" sz="3600" dirty="0"/>
            </a:br>
            <a:r>
              <a:rPr lang="fr-CA" sz="3200" i="1" dirty="0">
                <a:solidFill>
                  <a:schemeClr val="accent1"/>
                </a:solidFill>
              </a:rPr>
              <a:t>PROPERTY TAXES CHANGE</a:t>
            </a:r>
            <a:endParaRPr lang="fr-CA" sz="3600" i="1" dirty="0">
              <a:solidFill>
                <a:schemeClr val="accent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89480D-5664-8AE1-41BE-CBDE6A38E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E95EC7-C59C-DC17-0014-5DBFAD44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91CD15-6EFD-EA89-CD7D-F666C616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7</a:t>
            </a:fld>
            <a:endParaRPr lang="fr-CA" noProof="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E91BEC7-7C44-D154-73F1-BBD7039CC6A7}"/>
              </a:ext>
            </a:extLst>
          </p:cNvPr>
          <p:cNvSpPr txBox="1"/>
          <p:nvPr/>
        </p:nvSpPr>
        <p:spPr>
          <a:xfrm>
            <a:off x="1274618" y="4932218"/>
            <a:ext cx="10280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Tableau de l’augmentation du taux de base du compte de taxes, excluant les taxes locales et les taxes de services</a:t>
            </a:r>
          </a:p>
          <a:p>
            <a:r>
              <a:rPr lang="fr-CA" sz="1600" i="1" dirty="0"/>
              <a:t>Table of the base </a:t>
            </a:r>
            <a:r>
              <a:rPr lang="fr-CA" sz="1600" i="1" dirty="0" err="1"/>
              <a:t>tax</a:t>
            </a:r>
            <a:r>
              <a:rPr lang="fr-CA" sz="1600" i="1" dirty="0"/>
              <a:t> </a:t>
            </a:r>
            <a:r>
              <a:rPr lang="fr-CA" sz="1600" i="1" dirty="0" err="1"/>
              <a:t>increase</a:t>
            </a:r>
            <a:r>
              <a:rPr lang="fr-CA" sz="1600" i="1" dirty="0"/>
              <a:t>, </a:t>
            </a:r>
            <a:r>
              <a:rPr lang="fr-CA" sz="1600" i="1" dirty="0" err="1"/>
              <a:t>excluding</a:t>
            </a:r>
            <a:r>
              <a:rPr lang="fr-CA" sz="1600" i="1" dirty="0"/>
              <a:t> local taxes and service taxes</a:t>
            </a:r>
          </a:p>
        </p:txBody>
      </p:sp>
      <p:pic>
        <p:nvPicPr>
          <p:cNvPr id="20" name="Espace réservé du contenu 19">
            <a:extLst>
              <a:ext uri="{FF2B5EF4-FFF2-40B4-BE49-F238E27FC236}">
                <a16:creationId xmlns:a16="http://schemas.microsoft.com/office/drawing/2014/main" id="{A2D8AF51-9B51-1FDB-446E-1009FB25F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8375" y="2328650"/>
            <a:ext cx="10355250" cy="216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63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E10AC7-67C0-C2D7-6C9C-B8A22BBE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800" dirty="0"/>
              <a:t>ÉVOLUTION DES QUOTES-PARTS ET DE LA DETTE</a:t>
            </a:r>
            <a:br>
              <a:rPr lang="fr-CA" sz="3600" dirty="0"/>
            </a:br>
            <a:r>
              <a:rPr lang="fr-CA" sz="2800" i="1" dirty="0">
                <a:solidFill>
                  <a:schemeClr val="accent1"/>
                </a:solidFill>
              </a:rPr>
              <a:t>INFLATION OF RCM, SQ CONTRIBUTION AND DEBT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810F03-5226-E392-7DB8-B25B44A99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r>
              <a:rPr lang="fr-CA" dirty="0"/>
              <a:t>(1) : Excluant la dette subventionnée / </a:t>
            </a:r>
            <a:r>
              <a:rPr lang="fr-CA" i="1" dirty="0"/>
              <a:t>net </a:t>
            </a:r>
            <a:r>
              <a:rPr lang="fr-CA" i="1" dirty="0" err="1"/>
              <a:t>debt</a:t>
            </a:r>
            <a:br>
              <a:rPr lang="fr-CA" dirty="0"/>
            </a:br>
            <a:r>
              <a:rPr lang="fr-CA" dirty="0"/>
              <a:t>         Incluant les frais reportés / </a:t>
            </a:r>
            <a:r>
              <a:rPr lang="fr-CA" i="1" dirty="0" err="1"/>
              <a:t>including</a:t>
            </a:r>
            <a:r>
              <a:rPr lang="fr-CA" i="1" dirty="0"/>
              <a:t> </a:t>
            </a:r>
            <a:r>
              <a:rPr lang="fr-CA" i="1" dirty="0" err="1"/>
              <a:t>forwarded</a:t>
            </a:r>
            <a:r>
              <a:rPr lang="fr-CA" i="1" dirty="0"/>
              <a:t> </a:t>
            </a:r>
            <a:r>
              <a:rPr lang="fr-CA" i="1" dirty="0" err="1"/>
              <a:t>costs</a:t>
            </a:r>
            <a:endParaRPr lang="fr-CA" i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1D0BA8F-0BB7-B840-BEB7-3706F7BCB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D9085A-EB81-AF4E-9A67-29065A8F2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249008-F0F4-2E01-21D0-B39D5BC79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8</a:t>
            </a:fld>
            <a:endParaRPr lang="fr-CA" noProof="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5629F15-C9C3-C3E3-A016-C41AEC79E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335" y="2071042"/>
            <a:ext cx="10011330" cy="271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74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E10AC7-67C0-C2D7-6C9C-B8A22BBE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dirty="0"/>
              <a:t>SUBVENTIONS</a:t>
            </a:r>
            <a:br>
              <a:rPr lang="fr-CA" dirty="0"/>
            </a:br>
            <a:r>
              <a:rPr lang="fr-CA" dirty="0">
                <a:solidFill>
                  <a:schemeClr val="accent1"/>
                </a:solidFill>
              </a:rPr>
              <a:t>GRANTS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2AE826-5603-9A26-22B2-7A691079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397" y="6427632"/>
            <a:ext cx="861133" cy="42149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DAC1FB-E9DD-2A95-1579-24BD0CB0F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CA" dirty="0" err="1"/>
              <a:t>prÉvisions</a:t>
            </a:r>
            <a:r>
              <a:rPr lang="fr-CA" dirty="0"/>
              <a:t> budgétaires 2024 </a:t>
            </a:r>
            <a:r>
              <a:rPr lang="fr-CA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budgetary</a:t>
            </a:r>
            <a:r>
              <a:rPr lang="fr-CA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projections</a:t>
            </a:r>
            <a:endParaRPr lang="fr-CA" noProof="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05A465-41EF-3AC6-22AB-B9829F246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fr-CA" noProof="0" smtClean="0"/>
              <a:t>9</a:t>
            </a:fld>
            <a:endParaRPr lang="fr-CA" noProof="0" dirty="0"/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EB3BED6D-9527-B435-C728-33D96995D6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2108200"/>
          <a:ext cx="10058400" cy="391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7585">
                  <a:extLst>
                    <a:ext uri="{9D8B030D-6E8A-4147-A177-3AD203B41FA5}">
                      <a16:colId xmlns:a16="http://schemas.microsoft.com/office/drawing/2014/main" val="2469198201"/>
                    </a:ext>
                  </a:extLst>
                </a:gridCol>
                <a:gridCol w="1589102">
                  <a:extLst>
                    <a:ext uri="{9D8B030D-6E8A-4147-A177-3AD203B41FA5}">
                      <a16:colId xmlns:a16="http://schemas.microsoft.com/office/drawing/2014/main" val="1926165065"/>
                    </a:ext>
                  </a:extLst>
                </a:gridCol>
                <a:gridCol w="1313896">
                  <a:extLst>
                    <a:ext uri="{9D8B030D-6E8A-4147-A177-3AD203B41FA5}">
                      <a16:colId xmlns:a16="http://schemas.microsoft.com/office/drawing/2014/main" val="2120326049"/>
                    </a:ext>
                  </a:extLst>
                </a:gridCol>
                <a:gridCol w="1269506">
                  <a:extLst>
                    <a:ext uri="{9D8B030D-6E8A-4147-A177-3AD203B41FA5}">
                      <a16:colId xmlns:a16="http://schemas.microsoft.com/office/drawing/2014/main" val="1994903552"/>
                    </a:ext>
                  </a:extLst>
                </a:gridCol>
                <a:gridCol w="1287263">
                  <a:extLst>
                    <a:ext uri="{9D8B030D-6E8A-4147-A177-3AD203B41FA5}">
                      <a16:colId xmlns:a16="http://schemas.microsoft.com/office/drawing/2014/main" val="1431447379"/>
                    </a:ext>
                  </a:extLst>
                </a:gridCol>
                <a:gridCol w="1381048">
                  <a:extLst>
                    <a:ext uri="{9D8B030D-6E8A-4147-A177-3AD203B41FA5}">
                      <a16:colId xmlns:a16="http://schemas.microsoft.com/office/drawing/2014/main" val="25517286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Montant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060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675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CA" sz="1600" dirty="0"/>
                        <a:t>Programme taxe d’accise – TECQ 2019-2023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1 648 595 $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1 331 000 $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317 595 $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89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371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/>
                        <a:t>PAERRL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650 000 $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650 000 $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203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011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CA" sz="1600" dirty="0"/>
                        <a:t>Aide financière MTQ – Ch. </a:t>
                      </a:r>
                      <a:r>
                        <a:rPr lang="fr-CA" sz="1600" dirty="0" err="1"/>
                        <a:t>Kilmar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1 447 900 $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245 600 $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251 300 $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257 200 $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056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CA" sz="1600" dirty="0"/>
                        <a:t>Intérêt – </a:t>
                      </a:r>
                      <a:r>
                        <a:rPr lang="fr-CA" sz="1600" dirty="0" err="1"/>
                        <a:t>Kilmar</a:t>
                      </a:r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84 290 $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84 290 $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203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949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CA" sz="1600" dirty="0"/>
                        <a:t>Rue Principale – Calumet FIMEAU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1 995 640 $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600" dirty="0"/>
                        <a:t>1 995 640 $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421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9960038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6110_TF22712842.potx" id="{3DBCBC41-2079-4CC8-B572-C12CF42EF45F}" vid="{91EB9FF5-E1A9-4236-8F32-750E648F9E3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2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932EF5-314F-409E-8020-FEE5FA079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3EEFF0-FB57-4CB4-8BFC-DF397689E2ED}">
  <ds:schemaRefs>
    <ds:schemaRef ds:uri="16c05727-aa75-4e4a-9b5f-8a80a1165891"/>
    <ds:schemaRef ds:uri="http://www.w3.org/XML/1998/namespace"/>
    <ds:schemaRef ds:uri="http://schemas.microsoft.com/office/2006/metadata/properties"/>
    <ds:schemaRef ds:uri="71af3243-3dd4-4a8d-8c0d-dd76da1f02a5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Focus sur les statistiques</Template>
  <TotalTime>5906</TotalTime>
  <Words>782</Words>
  <Application>Microsoft Office PowerPoint</Application>
  <PresentationFormat>Grand écran</PresentationFormat>
  <Paragraphs>181</Paragraphs>
  <Slides>26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1" baseType="lpstr">
      <vt:lpstr>Arial</vt:lpstr>
      <vt:lpstr>Bookman Old Style</vt:lpstr>
      <vt:lpstr>Calibri</vt:lpstr>
      <vt:lpstr>Franklin Gothic Book</vt:lpstr>
      <vt:lpstr>1_RetrospectVTI</vt:lpstr>
      <vt:lpstr>PRÉVISIONS BUDGÉTAIRES 2024 BUDGETARY PROJECTIONS</vt:lpstr>
      <vt:lpstr>Présentation PowerPoint</vt:lpstr>
      <vt:lpstr>Présentation PowerPoint</vt:lpstr>
      <vt:lpstr>PRINCIPAUX DÉFIS MAIN CHALLENGES</vt:lpstr>
      <vt:lpstr>NOTRE APPROCHE OUR APPROACH</vt:lpstr>
      <vt:lpstr>FAITS SAILLANTS HIGHLIGHTS</vt:lpstr>
      <vt:lpstr>VARIATION DES TAXES FONCIÈRES PROPERTY TAXES CHANGE</vt:lpstr>
      <vt:lpstr>ÉVOLUTION DES QUOTES-PARTS ET DE LA DETTE INFLATION OF RCM, SQ CONTRIBUTION AND DEBT</vt:lpstr>
      <vt:lpstr>SUBVENTIONS GRANTS</vt:lpstr>
      <vt:lpstr>SUBVENTIONS GRANTS</vt:lpstr>
      <vt:lpstr>SOMMAIRE DU BUDGET BUDGET SUMMARY</vt:lpstr>
      <vt:lpstr>REVENUS INCOME</vt:lpstr>
      <vt:lpstr>SOMMAIRE DES REVENUS INCOME SUMMARY</vt:lpstr>
      <vt:lpstr>DÉPENSES CHARGES</vt:lpstr>
      <vt:lpstr>SOMMAIRE DES DÉPENSES EXPENSES SUMMARY</vt:lpstr>
      <vt:lpstr>IMPACT DES DÉPENSES EXTERNES EXTERNAL EXPENSES IMPACT</vt:lpstr>
      <vt:lpstr>COMPARAISON      COMPARISON Immeuble résidentiel          Residential house</vt:lpstr>
      <vt:lpstr>Système d’aqueduc – secteur calumet water supply system - calumet</vt:lpstr>
      <vt:lpstr>COMPARAISON      COMPARISON Immeuble résidentiel          Residential house</vt:lpstr>
      <vt:lpstr>Programme triennal d’immobilisations 3-Year investment program</vt:lpstr>
      <vt:lpstr>Financement des investissements investments financing</vt:lpstr>
      <vt:lpstr>PROCHAINES ÉTAPES NEXT STEPS</vt:lpstr>
      <vt:lpstr>Présentation PowerPoint</vt:lpstr>
      <vt:lpstr>VARIATION DU RÔLE ROLE VARIATION</vt:lpstr>
      <vt:lpstr>VARIATION DU RÔLE ROLE VARIATION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PRÉVISIONS BUDGÉTAIRES 2024</dc:title>
  <dc:creator>Myrian Nadon</dc:creator>
  <cp:lastModifiedBy>France Laflamme</cp:lastModifiedBy>
  <cp:revision>34</cp:revision>
  <dcterms:created xsi:type="dcterms:W3CDTF">2023-12-07T15:09:38Z</dcterms:created>
  <dcterms:modified xsi:type="dcterms:W3CDTF">2023-12-12T22:12:13Z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